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"/>
  </p:notesMasterIdLst>
  <p:sldIdLst>
    <p:sldId id="256" r:id="rId2"/>
    <p:sldId id="268" r:id="rId3"/>
    <p:sldId id="269" r:id="rId4"/>
    <p:sldId id="270" r:id="rId5"/>
    <p:sldId id="271" r:id="rId6"/>
    <p:sldId id="257" r:id="rId7"/>
    <p:sldId id="258" r:id="rId8"/>
    <p:sldId id="272" r:id="rId9"/>
    <p:sldId id="259" r:id="rId10"/>
    <p:sldId id="260" r:id="rId11"/>
    <p:sldId id="261" r:id="rId12"/>
    <p:sldId id="262" r:id="rId13"/>
    <p:sldId id="263" r:id="rId14"/>
    <p:sldId id="264" r:id="rId15"/>
    <p:sldId id="273" r:id="rId16"/>
    <p:sldId id="274" r:id="rId17"/>
  </p:sldIdLst>
  <p:sldSz cx="9144000" cy="6858000" type="screen4x3"/>
  <p:notesSz cx="6858000" cy="9144000"/>
  <p:defaultTextStyle>
    <a:defPPr>
      <a:defRPr lang="cs-CZ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99" autoAdjust="0"/>
    <p:restoredTop sz="90929"/>
  </p:normalViewPr>
  <p:slideViewPr>
    <p:cSldViewPr>
      <p:cViewPr varScale="1">
        <p:scale>
          <a:sx n="67" d="100"/>
          <a:sy n="67" d="100"/>
        </p:scale>
        <p:origin x="-36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 smtClean="0"/>
              <a:t>Klepnutím lze upravit styly předlohy textu.</a:t>
            </a:r>
          </a:p>
          <a:p>
            <a:pPr lvl="1"/>
            <a:r>
              <a:rPr lang="cs-CZ" noProof="0" smtClean="0"/>
              <a:t>Druhá úroveň</a:t>
            </a:r>
          </a:p>
          <a:p>
            <a:pPr lvl="2"/>
            <a:r>
              <a:rPr lang="cs-CZ" noProof="0" smtClean="0"/>
              <a:t>Třetí úroveň</a:t>
            </a:r>
          </a:p>
          <a:p>
            <a:pPr lvl="3"/>
            <a:r>
              <a:rPr lang="cs-CZ" noProof="0" smtClean="0"/>
              <a:t>Čtvrtá úroveň</a:t>
            </a:r>
          </a:p>
          <a:p>
            <a:pPr lvl="4"/>
            <a:r>
              <a:rPr lang="cs-CZ" noProof="0" smtClean="0"/>
              <a:t>Pátá úroveň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21E2EAD-E970-40C5-A0B4-B749BE51F841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361565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0EBDAFA-C7CB-4383-8736-E7B5A99F6564}" type="slidenum">
              <a:rPr lang="cs-CZ" altLang="cs-CZ" smtClean="0"/>
              <a:pPr>
                <a:spcBef>
                  <a:spcPct val="0"/>
                </a:spcBef>
              </a:pPr>
              <a:t>1</a:t>
            </a:fld>
            <a:endParaRPr lang="cs-CZ" altLang="cs-CZ" smtClean="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2083202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038D8A-653A-4A2F-94CC-1D0BAC533974}" type="slidenum">
              <a:rPr lang="cs-CZ" altLang="cs-CZ" smtClean="0"/>
              <a:pPr>
                <a:spcBef>
                  <a:spcPct val="0"/>
                </a:spcBef>
              </a:pPr>
              <a:t>6</a:t>
            </a:fld>
            <a:endParaRPr lang="cs-CZ" altLang="cs-CZ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1671069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D82543-043F-4177-A70D-C9B0F997C647}" type="slidenum">
              <a:rPr lang="cs-CZ" altLang="cs-CZ" smtClean="0"/>
              <a:pPr>
                <a:spcBef>
                  <a:spcPct val="0"/>
                </a:spcBef>
              </a:pPr>
              <a:t>7</a:t>
            </a:fld>
            <a:endParaRPr lang="cs-CZ" altLang="cs-CZ" smtClean="0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524513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2C27438-8CAC-485B-A4F6-5488297F491A}" type="slidenum">
              <a:rPr lang="cs-CZ" altLang="cs-CZ" smtClean="0"/>
              <a:pPr>
                <a:spcBef>
                  <a:spcPct val="0"/>
                </a:spcBef>
              </a:pPr>
              <a:t>8</a:t>
            </a:fld>
            <a:endParaRPr lang="cs-CZ" altLang="cs-CZ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3784093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1493088-6C7C-401A-A99D-A08E81FBB2A7}" type="slidenum">
              <a:rPr lang="cs-CZ" altLang="cs-CZ" smtClean="0"/>
              <a:pPr>
                <a:spcBef>
                  <a:spcPct val="0"/>
                </a:spcBef>
              </a:pPr>
              <a:t>9</a:t>
            </a:fld>
            <a:endParaRPr lang="cs-CZ" altLang="cs-CZ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180772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83A12E8-7EBF-4C1B-87CD-97B7AB1D94B1}" type="slidenum">
              <a:rPr lang="cs-CZ" altLang="cs-CZ" smtClean="0"/>
              <a:pPr>
                <a:spcBef>
                  <a:spcPct val="0"/>
                </a:spcBef>
              </a:pPr>
              <a:t>10</a:t>
            </a:fld>
            <a:endParaRPr lang="cs-CZ" altLang="cs-CZ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63351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214FAF1-8DA7-42CA-8EAC-43FF7BA5FD0C}" type="slidenum">
              <a:rPr lang="cs-CZ" altLang="cs-CZ" smtClean="0"/>
              <a:pPr>
                <a:spcBef>
                  <a:spcPct val="0"/>
                </a:spcBef>
              </a:pPr>
              <a:t>11</a:t>
            </a:fld>
            <a:endParaRPr lang="cs-CZ" altLang="cs-CZ" smtClean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1769881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C887F5-E213-4BBE-96FE-07E2EA127233}" type="slidenum">
              <a:rPr lang="cs-CZ" altLang="cs-CZ" smtClean="0"/>
              <a:pPr>
                <a:spcBef>
                  <a:spcPct val="0"/>
                </a:spcBef>
              </a:pPr>
              <a:t>12</a:t>
            </a:fld>
            <a:endParaRPr lang="cs-CZ" altLang="cs-CZ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21773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C94AAE9-121F-4975-9FF0-BC500EA55C63}" type="slidenum">
              <a:rPr lang="cs-CZ" altLang="cs-CZ" smtClean="0"/>
              <a:pPr>
                <a:spcBef>
                  <a:spcPct val="0"/>
                </a:spcBef>
              </a:pPr>
              <a:t>13</a:t>
            </a:fld>
            <a:endParaRPr lang="cs-CZ" altLang="cs-CZ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altLang="cs-CZ" smtClean="0"/>
          </a:p>
        </p:txBody>
      </p:sp>
    </p:spTree>
    <p:extLst>
      <p:ext uri="{BB962C8B-B14F-4D97-AF65-F5344CB8AC3E}">
        <p14:creationId xmlns:p14="http://schemas.microsoft.com/office/powerpoint/2010/main" val="16892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Klepnutím upravíte styl předlohy nadpisu.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cs-CZ"/>
              <a:t>Klepnutím upravíte styl předlohy podnadpisu.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503F1AD1-8103-4E87-B866-D4F50BF14B13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68077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B9358-5D49-4F81-8847-CF84928CC382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77103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791200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791200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D2093-EA8F-4B3C-AF2A-177DA8CB9A4D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660564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Nadpis a tabul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295400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abulku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cs-CZ" noProof="0" smtClean="0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F9E6D-62B0-4774-97CA-8FA9E6F36386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863347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Nadpis, text a kli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295400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klipart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cs-CZ" noProof="0" smtClean="0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D0B647-8FF3-4940-9574-AB1A5EC66A09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080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78969F-9BA8-48F1-8460-3BFF09E70658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23458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508CD-1A9D-4E35-BEDE-0C8F2C1858AC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3349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7412E-ECD6-4C8B-8B73-B4F6EDF77631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044574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028269-E47C-4E88-9EA4-17EDB899458C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19857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BDACA-7174-4337-87F7-F017C0E0AC9D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19407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45875-86C0-4C9A-9F2F-F7E3DA91A221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999443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93450-A90B-4675-9BF3-108B4E10E5BD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34576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 smtClean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A2A3C-E409-46D0-BB52-B3C2F9617142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03680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 smtClean="0"/>
              <a:t>Klepnutím upravíte styl předlohy nadpisu.</a:t>
            </a:r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 smtClean="0"/>
              <a:t>Klepnutím upravíte styly předlohy textu.</a:t>
            </a:r>
          </a:p>
          <a:p>
            <a:pPr lvl="1"/>
            <a:r>
              <a:rPr lang="cs-CZ" altLang="cs-CZ" smtClean="0"/>
              <a:t>Druhá úroveň</a:t>
            </a:r>
          </a:p>
          <a:p>
            <a:pPr lvl="2"/>
            <a:r>
              <a:rPr lang="cs-CZ" altLang="cs-CZ" smtClean="0"/>
              <a:t>Třetí úroveň</a:t>
            </a:r>
          </a:p>
          <a:p>
            <a:pPr lvl="3"/>
            <a:r>
              <a:rPr lang="cs-CZ" altLang="cs-CZ" smtClean="0"/>
              <a:t>Čtvrtá úroveň</a:t>
            </a:r>
          </a:p>
          <a:p>
            <a:pPr lvl="4"/>
            <a:r>
              <a:rPr lang="cs-CZ" altLang="cs-CZ" smtClean="0"/>
              <a:t>Pátá úroveň</a:t>
            </a:r>
          </a:p>
        </p:txBody>
      </p:sp>
      <p:sp>
        <p:nvSpPr>
          <p:cNvPr id="3076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07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50000"/>
              </a:spcBef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07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50000"/>
              </a:spcBef>
              <a:defRPr sz="14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402CB9F-7AC1-4BBD-B1F5-BABE4603ADFF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Monotype Sorts" pitchFamily="2" charset="2"/>
        <a:buChar char="§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50000"/>
        <a:buFont typeface="Monotype Sorts" pitchFamily="2" charset="2"/>
        <a:buChar char="l"/>
        <a:defRPr kumimoji="1"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Historie počítačů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cs-CZ" altLang="cs-CZ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První mikropočítače</a:t>
            </a:r>
          </a:p>
        </p:txBody>
      </p:sp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90800"/>
            <a:ext cx="3695700" cy="36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752600"/>
            <a:ext cx="4510088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0" y="4648200"/>
            <a:ext cx="3657600" cy="1981200"/>
          </a:xfrm>
        </p:spPr>
        <p:txBody>
          <a:bodyPr/>
          <a:lstStyle/>
          <a:p>
            <a:pPr eaLnBrk="1" hangingPunct="1"/>
            <a:r>
              <a:rPr lang="cs-CZ" altLang="cs-CZ" smtClean="0"/>
              <a:t>Apple II</a:t>
            </a:r>
          </a:p>
          <a:p>
            <a:pPr eaLnBrk="1" hangingPunct="1"/>
            <a:r>
              <a:rPr lang="cs-CZ" altLang="cs-CZ" smtClean="0"/>
              <a:t>Mikroprocesor</a:t>
            </a:r>
          </a:p>
          <a:p>
            <a:pPr eaLnBrk="1" hangingPunct="1"/>
            <a:r>
              <a:rPr lang="cs-CZ" altLang="cs-CZ" smtClean="0"/>
              <a:t>1977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4" r="50000" b="28427"/>
          <a:stretch>
            <a:fillRect/>
          </a:stretch>
        </p:blipFill>
        <p:spPr bwMode="auto">
          <a:xfrm>
            <a:off x="5334000" y="990600"/>
            <a:ext cx="3048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První osobní počítač </a:t>
            </a:r>
            <a:r>
              <a:rPr lang="cs-CZ" altLang="cs-CZ" smtClean="0">
                <a:solidFill>
                  <a:srgbClr val="FFFFFF"/>
                </a:solidFill>
              </a:rPr>
              <a:t>(PC)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IBM, 1981</a:t>
            </a:r>
          </a:p>
          <a:p>
            <a:pPr eaLnBrk="1" hangingPunct="1"/>
            <a:r>
              <a:rPr lang="cs-CZ" altLang="cs-CZ" smtClean="0"/>
              <a:t>PC = personal computer</a:t>
            </a:r>
          </a:p>
          <a:p>
            <a:pPr eaLnBrk="1" hangingPunct="1"/>
            <a:r>
              <a:rPr lang="cs-CZ" altLang="cs-CZ" smtClean="0"/>
              <a:t>Operační systém DOS</a:t>
            </a:r>
            <a:br>
              <a:rPr lang="cs-CZ" altLang="cs-CZ" smtClean="0"/>
            </a:br>
            <a:r>
              <a:rPr lang="cs-CZ" altLang="cs-CZ" smtClean="0"/>
              <a:t>(Microsoft)</a:t>
            </a:r>
          </a:p>
        </p:txBody>
      </p:sp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10000"/>
            <a:ext cx="3048000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Počítače Apple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3200400" cy="4114800"/>
          </a:xfrm>
        </p:spPr>
        <p:txBody>
          <a:bodyPr/>
          <a:lstStyle/>
          <a:p>
            <a:pPr eaLnBrk="1" hangingPunct="1"/>
            <a:r>
              <a:rPr lang="cs-CZ" altLang="cs-CZ" sz="2800" smtClean="0"/>
              <a:t>Nekompatibilní s PC</a:t>
            </a:r>
          </a:p>
          <a:p>
            <a:pPr eaLnBrk="1" hangingPunct="1"/>
            <a:r>
              <a:rPr lang="cs-CZ" altLang="cs-CZ" sz="2800" smtClean="0"/>
              <a:t>Design</a:t>
            </a:r>
          </a:p>
          <a:p>
            <a:pPr eaLnBrk="1" hangingPunct="1"/>
            <a:r>
              <a:rPr lang="cs-CZ" altLang="cs-CZ" sz="2800" smtClean="0"/>
              <a:t>Kvalita</a:t>
            </a:r>
          </a:p>
        </p:txBody>
      </p:sp>
      <p:pic>
        <p:nvPicPr>
          <p:cNvPr id="22532" name="Picture 9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000" y="1981200"/>
            <a:ext cx="1979613" cy="4114800"/>
          </a:xfrm>
          <a:noFill/>
        </p:spPr>
      </p:pic>
      <p:pic>
        <p:nvPicPr>
          <p:cNvPr id="22533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981200"/>
            <a:ext cx="244316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Počítače PC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3200400" cy="4114800"/>
          </a:xfrm>
        </p:spPr>
        <p:txBody>
          <a:bodyPr/>
          <a:lstStyle/>
          <a:p>
            <a:pPr eaLnBrk="1" hangingPunct="1"/>
            <a:r>
              <a:rPr lang="cs-CZ" altLang="cs-CZ" sz="2800" smtClean="0"/>
              <a:t>90 % trhu</a:t>
            </a:r>
          </a:p>
          <a:p>
            <a:pPr eaLnBrk="1" hangingPunct="1"/>
            <a:r>
              <a:rPr lang="cs-CZ" altLang="cs-CZ" sz="2800" smtClean="0"/>
              <a:t>OS Windows</a:t>
            </a:r>
          </a:p>
        </p:txBody>
      </p:sp>
      <p:pic>
        <p:nvPicPr>
          <p:cNvPr id="24580" name="Picture 8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2371725"/>
            <a:ext cx="3810000" cy="3332163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Windows</a:t>
            </a:r>
          </a:p>
        </p:txBody>
      </p:sp>
      <p:pic>
        <p:nvPicPr>
          <p:cNvPr id="1331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546225"/>
            <a:ext cx="5287963" cy="4114800"/>
          </a:xfrm>
          <a:noFill/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981200"/>
            <a:ext cx="4906962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349500"/>
            <a:ext cx="51054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636838"/>
            <a:ext cx="54927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573213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http://upload.wikimedia.org/wikipedia/en/8/8e/Windows_8_Start_Scree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87538"/>
            <a:ext cx="5803900" cy="327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mtClean="0"/>
              <a:t>Další druhy počítačů</a:t>
            </a:r>
          </a:p>
        </p:txBody>
      </p:sp>
      <p:sp>
        <p:nvSpPr>
          <p:cNvPr id="27651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mtClean="0"/>
              <a:t>Tablety</a:t>
            </a:r>
          </a:p>
          <a:p>
            <a:r>
              <a:rPr lang="cs-CZ" altLang="cs-CZ" smtClean="0"/>
              <a:t>Smartfony</a:t>
            </a:r>
          </a:p>
          <a:p>
            <a:r>
              <a:rPr lang="cs-CZ" altLang="cs-CZ" smtClean="0"/>
              <a:t>Elektronické čtečky</a:t>
            </a:r>
          </a:p>
          <a:p>
            <a:r>
              <a:rPr lang="cs-CZ" altLang="cs-CZ" smtClean="0"/>
              <a:t>Sálové počítače, superpočítače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mtClean="0"/>
              <a:t>Literatura a zdroje</a:t>
            </a:r>
          </a:p>
        </p:txBody>
      </p:sp>
      <p:sp>
        <p:nvSpPr>
          <p:cNvPr id="28675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mtClean="0"/>
              <a:t>ROUBAL, Pavel. </a:t>
            </a:r>
            <a:r>
              <a:rPr lang="cs-CZ" altLang="cs-CZ" i="1" smtClean="0"/>
              <a:t>Informatika a výpočetní technika pro střední školy: teoretická učebnice</a:t>
            </a:r>
            <a:r>
              <a:rPr lang="cs-CZ" altLang="cs-CZ" smtClean="0"/>
              <a:t>. Vyd. 1. Brno: Computer Press, 2010, 103 s. ISBN 978-80-251-3228-9.</a:t>
            </a:r>
          </a:p>
          <a:p>
            <a:r>
              <a:rPr lang="cs-CZ" altLang="cs-CZ" smtClean="0"/>
              <a:t>Obrázky: Wikimedia Commons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Předchůdci počítačů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090613"/>
          </a:xfrm>
        </p:spPr>
        <p:txBody>
          <a:bodyPr/>
          <a:lstStyle/>
          <a:p>
            <a:pPr eaLnBrk="1" hangingPunct="1"/>
            <a:r>
              <a:rPr lang="cs-CZ" altLang="cs-CZ" smtClean="0"/>
              <a:t>Jednoduchá počitadla (abakus, logaritmické pravítko)</a:t>
            </a:r>
          </a:p>
        </p:txBody>
      </p:sp>
      <p:pic>
        <p:nvPicPr>
          <p:cNvPr id="30724" name="Picture 4" descr="k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700088"/>
            <a:ext cx="7500937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 descr="abak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00375"/>
            <a:ext cx="36576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 descr="SlideRule.jpg (15945 bytes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4143375"/>
            <a:ext cx="260985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Mechanické kalkulátory</a:t>
            </a:r>
          </a:p>
        </p:txBody>
      </p:sp>
      <p:sp>
        <p:nvSpPr>
          <p:cNvPr id="512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Různé mechanické stroje</a:t>
            </a:r>
          </a:p>
          <a:p>
            <a:pPr eaLnBrk="1" hangingPunct="1"/>
            <a:r>
              <a:rPr lang="cs-CZ" altLang="cs-CZ" smtClean="0"/>
              <a:t>Pascalina (Blaise Pascal, 1645)</a:t>
            </a:r>
          </a:p>
          <a:p>
            <a:pPr eaLnBrk="1" hangingPunct="1"/>
            <a:r>
              <a:rPr lang="cs-CZ" altLang="cs-CZ" smtClean="0"/>
              <a:t>Arithmometer (Thomas de Colmar, 1820)</a:t>
            </a:r>
          </a:p>
          <a:p>
            <a:pPr lvl="1" eaLnBrk="1" hangingPunct="1"/>
            <a:r>
              <a:rPr lang="cs-CZ" altLang="cs-CZ" smtClean="0"/>
              <a:t>Prodáno cca 1500 ks</a:t>
            </a:r>
          </a:p>
          <a:p>
            <a:pPr eaLnBrk="1" hangingPunct="1"/>
            <a:r>
              <a:rPr lang="cs-CZ" altLang="cs-CZ" smtClean="0"/>
              <a:t>The Analytical Engine (Charles Babbage, 1792–1871)</a:t>
            </a:r>
          </a:p>
          <a:p>
            <a:pPr lvl="1" eaLnBrk="1" hangingPunct="1"/>
            <a:r>
              <a:rPr lang="cs-CZ" altLang="cs-CZ" smtClean="0"/>
              <a:t>Stroj sestaven až po jeho smrti, funkční</a:t>
            </a:r>
          </a:p>
        </p:txBody>
      </p:sp>
      <p:pic>
        <p:nvPicPr>
          <p:cNvPr id="5129" name="Picture 9" descr="http://upload.wikimedia.org/wikipedia/commons/5/59/Arithmomet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92150"/>
            <a:ext cx="7772400" cy="587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http://upload.wikimedia.org/wikipedia/commons/thumb/8/80/Arts_et_Metiers_Pascaline_dsc03869.jpg/1024px-Arts_et_Metiers_Pascaline_dsc0386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44675"/>
            <a:ext cx="77724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 descr="http://upload.wikimedia.org/wikipedia/commons/thumb/a/ac/AnalyticalMachine_Babbage_London.jpg/799px-AnalyticalMachine_Babbage_Lond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85800"/>
            <a:ext cx="5791200" cy="556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mtClean="0"/>
              <a:t>Elektromechanické kalkulátory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mtClean="0"/>
              <a:t>Ukládání dat – děrný štítek (19. století)</a:t>
            </a:r>
          </a:p>
          <a:p>
            <a:pPr lvl="1"/>
            <a:r>
              <a:rPr lang="cs-CZ" altLang="cs-CZ" smtClean="0"/>
              <a:t>Původně pro řízení tvorby vzorů tkalcovských stavů</a:t>
            </a:r>
          </a:p>
          <a:p>
            <a:r>
              <a:rPr lang="cs-CZ" altLang="cs-CZ" smtClean="0"/>
              <a:t>Herman Hollerith – sčítací stroj používající děrné štítky</a:t>
            </a:r>
          </a:p>
          <a:p>
            <a:pPr lvl="1"/>
            <a:r>
              <a:rPr lang="cs-CZ" altLang="cs-CZ" smtClean="0"/>
              <a:t>1890 – využití při sčítání lidu v USA (trvalo „jen“ dva roky místo sedmi)</a:t>
            </a:r>
          </a:p>
          <a:p>
            <a:pPr lvl="1"/>
            <a:r>
              <a:rPr lang="cs-CZ" altLang="cs-CZ" smtClean="0"/>
              <a:t>Tabulating Machine Company (předchůdce IBM)</a:t>
            </a:r>
          </a:p>
        </p:txBody>
      </p:sp>
      <p:pic>
        <p:nvPicPr>
          <p:cNvPr id="53250" name="Picture 2" descr="http://upload.wikimedia.org/wikipedia/en/thumb/2/20/Punched_Card.jpg/800px-Punched_C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762000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mtClean="0"/>
              <a:t>Reléové počítače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altLang="cs-CZ" smtClean="0"/>
              <a:t>Z1 až Z3 (Konrad Zuse, 1938–1942)</a:t>
            </a:r>
          </a:p>
          <a:p>
            <a:pPr lvl="1"/>
            <a:r>
              <a:rPr lang="cs-CZ" altLang="cs-CZ" smtClean="0"/>
              <a:t>Naštěstí bez zájmu nacistického Německa</a:t>
            </a:r>
          </a:p>
          <a:p>
            <a:r>
              <a:rPr lang="cs-CZ" altLang="cs-CZ" smtClean="0"/>
              <a:t>Mark 1 (Howard Aiken, USA, 1944)</a:t>
            </a:r>
          </a:p>
          <a:p>
            <a:pPr lvl="1"/>
            <a:r>
              <a:rPr lang="cs-CZ" altLang="cs-CZ" smtClean="0"/>
              <a:t>5 tun, 3500 relé, stovky km drátů</a:t>
            </a:r>
          </a:p>
          <a:p>
            <a:pPr lvl="1"/>
            <a:r>
              <a:rPr lang="cs-CZ" altLang="cs-CZ" smtClean="0"/>
              <a:t>Vynásobení dvou čísel za 5 sekund</a:t>
            </a:r>
          </a:p>
          <a:p>
            <a:pPr lvl="1"/>
            <a:r>
              <a:rPr lang="cs-CZ" altLang="cs-CZ" smtClean="0"/>
              <a:t>Výpočet konfigurace atomové bomby</a:t>
            </a:r>
          </a:p>
          <a:p>
            <a:r>
              <a:rPr lang="cs-CZ" altLang="cs-CZ" smtClean="0"/>
              <a:t>Alan Turing (VB) – luštění šifer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Elektronkové počítače – ENIAC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3657600" cy="4114800"/>
          </a:xfrm>
        </p:spPr>
        <p:txBody>
          <a:bodyPr/>
          <a:lstStyle/>
          <a:p>
            <a:pPr eaLnBrk="1" hangingPunct="1"/>
            <a:r>
              <a:rPr lang="cs-CZ" altLang="cs-CZ" dirty="0" smtClean="0"/>
              <a:t>1946</a:t>
            </a:r>
            <a:endParaRPr lang="cs-CZ" altLang="cs-CZ" dirty="0" smtClean="0"/>
          </a:p>
          <a:p>
            <a:pPr eaLnBrk="1" hangingPunct="1"/>
            <a:r>
              <a:rPr lang="cs-CZ" altLang="cs-CZ" dirty="0" smtClean="0"/>
              <a:t>Pensylvánská univerzita, USA</a:t>
            </a:r>
          </a:p>
          <a:p>
            <a:pPr eaLnBrk="1" hangingPunct="1"/>
            <a:r>
              <a:rPr lang="cs-CZ" altLang="cs-CZ" dirty="0" smtClean="0"/>
              <a:t>19000 elektronek</a:t>
            </a:r>
          </a:p>
          <a:p>
            <a:pPr eaLnBrk="1" hangingPunct="1"/>
            <a:r>
              <a:rPr lang="cs-CZ" altLang="cs-CZ" dirty="0" smtClean="0"/>
              <a:t>chlazení dvěma leteckými motory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05000"/>
            <a:ext cx="390525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John von Neumann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4343400" cy="4114800"/>
          </a:xfrm>
        </p:spPr>
        <p:txBody>
          <a:bodyPr/>
          <a:lstStyle/>
          <a:p>
            <a:pPr eaLnBrk="1" hangingPunct="1"/>
            <a:r>
              <a:rPr lang="cs-CZ" altLang="cs-CZ" smtClean="0"/>
              <a:t>1903-1957</a:t>
            </a:r>
          </a:p>
          <a:p>
            <a:pPr eaLnBrk="1" hangingPunct="1"/>
            <a:r>
              <a:rPr lang="cs-CZ" altLang="cs-CZ" smtClean="0"/>
              <a:t>Schéma počítače:</a:t>
            </a:r>
          </a:p>
          <a:p>
            <a:pPr lvl="1" eaLnBrk="1" hangingPunct="1"/>
            <a:r>
              <a:rPr lang="cs-CZ" altLang="cs-CZ" smtClean="0"/>
              <a:t>Paměť</a:t>
            </a:r>
          </a:p>
          <a:p>
            <a:pPr lvl="1" eaLnBrk="1" hangingPunct="1"/>
            <a:r>
              <a:rPr lang="cs-CZ" altLang="cs-CZ" smtClean="0"/>
              <a:t>Procesor</a:t>
            </a:r>
          </a:p>
          <a:p>
            <a:pPr lvl="1" eaLnBrk="1" hangingPunct="1"/>
            <a:r>
              <a:rPr lang="cs-CZ" altLang="cs-CZ" smtClean="0"/>
              <a:t>Vstupní a výstupní zařízení</a:t>
            </a:r>
          </a:p>
          <a:p>
            <a:pPr eaLnBrk="1" hangingPunct="1"/>
            <a:r>
              <a:rPr lang="cs-CZ" altLang="cs-CZ" smtClean="0"/>
              <a:t>Dvojková soustava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81200"/>
            <a:ext cx="34290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Edvac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3657600" cy="4114800"/>
          </a:xfrm>
        </p:spPr>
        <p:txBody>
          <a:bodyPr/>
          <a:lstStyle/>
          <a:p>
            <a:pPr eaLnBrk="1" hangingPunct="1"/>
            <a:r>
              <a:rPr lang="cs-CZ" altLang="cs-CZ" smtClean="0"/>
              <a:t>První digitální stroj navržený podle Neumannova schématu</a:t>
            </a:r>
          </a:p>
        </p:txBody>
      </p:sp>
      <p:pic>
        <p:nvPicPr>
          <p:cNvPr id="14340" name="Picture 2" descr="http://upload.wikimedia.org/wikipedia/commons/thumb/1/17/Edvac.jpg/789px-Edvac.jpg?uselang=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1216025"/>
            <a:ext cx="3759200" cy="487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altLang="cs-CZ" smtClean="0"/>
              <a:t>Další vývoj</a:t>
            </a:r>
          </a:p>
        </p:txBody>
      </p:sp>
      <p:graphicFrame>
        <p:nvGraphicFramePr>
          <p:cNvPr id="6265" name="Group 121"/>
          <p:cNvGraphicFramePr>
            <a:graphicFrameLocks noGrp="1"/>
          </p:cNvGraphicFramePr>
          <p:nvPr>
            <p:ph type="tbl" idx="1"/>
          </p:nvPr>
        </p:nvGraphicFramePr>
        <p:xfrm>
          <a:off x="685800" y="1905000"/>
          <a:ext cx="7848600" cy="4427617"/>
        </p:xfrm>
        <a:graphic>
          <a:graphicData uri="http://schemas.openxmlformats.org/drawingml/2006/table">
            <a:tbl>
              <a:tblPr/>
              <a:tblGrid>
                <a:gridCol w="920750"/>
                <a:gridCol w="1619250"/>
                <a:gridCol w="1574800"/>
                <a:gridCol w="2133600"/>
                <a:gridCol w="1600200"/>
              </a:tblGrid>
              <a:tr h="6400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Období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Velikost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 čeho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Využití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Vyráběné množství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72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40. léta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haly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elektronky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vojenské účely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jednotlivé kusy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50. léta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místnosti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tranzistory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voj.účely, hromadné zprac. dat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malosériová výroba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60. léta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skříně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integrované obvody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věda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sériová výroba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70. léta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malé skříně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int.obvody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věda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velkosériová výroba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80. léta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krabice na stole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mikroprocesor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všechny oblasti zprac. informací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hromadná velkovýroba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0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90. léta</a:t>
                      </a: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sešit A4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mikroprocesor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všude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 typeface="Monotype Sorts" pitchFamily="2" charset="2"/>
                        <a:buNone/>
                        <a:tabLst/>
                      </a:pPr>
                      <a:r>
                        <a:rPr kumimoji="1" lang="cs-CZ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hromadná velkovýroba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Čistota">
  <a:themeElements>
    <a:clrScheme name="">
      <a:dk1>
        <a:srgbClr val="333333"/>
      </a:dk1>
      <a:lt1>
        <a:srgbClr val="A9BDA9"/>
      </a:lt1>
      <a:dk2>
        <a:srgbClr val="004C2B"/>
      </a:dk2>
      <a:lt2>
        <a:srgbClr val="578963"/>
      </a:lt2>
      <a:accent1>
        <a:srgbClr val="FFCCCC"/>
      </a:accent1>
      <a:accent2>
        <a:srgbClr val="B3E1B3"/>
      </a:accent2>
      <a:accent3>
        <a:srgbClr val="D1DBD1"/>
      </a:accent3>
      <a:accent4>
        <a:srgbClr val="2A2A2A"/>
      </a:accent4>
      <a:accent5>
        <a:srgbClr val="FFE2E2"/>
      </a:accent5>
      <a:accent6>
        <a:srgbClr val="A2CCA2"/>
      </a:accent6>
      <a:hlink>
        <a:srgbClr val="BDD7E5"/>
      </a:hlink>
      <a:folHlink>
        <a:srgbClr val="D2AAD2"/>
      </a:folHlink>
    </a:clrScheme>
    <a:fontScheme name="Čistota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Čistota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Čistota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Čistota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Office\Sablony\Návrhy prezentací\Čistota.pot</Template>
  <TotalTime>351</TotalTime>
  <Words>332</Words>
  <Application>Microsoft Office PowerPoint</Application>
  <PresentationFormat>Předvádění na obrazovce (4:3)</PresentationFormat>
  <Paragraphs>107</Paragraphs>
  <Slides>16</Slides>
  <Notes>9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16</vt:i4>
      </vt:variant>
    </vt:vector>
  </HeadingPairs>
  <TitlesOfParts>
    <vt:vector size="17" baseType="lpstr">
      <vt:lpstr>Čistota</vt:lpstr>
      <vt:lpstr>Historie počítačů</vt:lpstr>
      <vt:lpstr>Předchůdci počítačů</vt:lpstr>
      <vt:lpstr>Mechanické kalkulátory</vt:lpstr>
      <vt:lpstr>Elektromechanické kalkulátory</vt:lpstr>
      <vt:lpstr>Reléové počítače</vt:lpstr>
      <vt:lpstr>Elektronkové počítače – ENIAC</vt:lpstr>
      <vt:lpstr>John von Neumann</vt:lpstr>
      <vt:lpstr>Edvac</vt:lpstr>
      <vt:lpstr>Další vývoj</vt:lpstr>
      <vt:lpstr>První mikropočítače</vt:lpstr>
      <vt:lpstr>První osobní počítač (PC)</vt:lpstr>
      <vt:lpstr>Počítače Apple</vt:lpstr>
      <vt:lpstr>Počítače PC</vt:lpstr>
      <vt:lpstr>Windows</vt:lpstr>
      <vt:lpstr>Další druhy počítačů</vt:lpstr>
      <vt:lpstr>Literatura a zdroje</vt:lpstr>
    </vt:vector>
  </TitlesOfParts>
  <Company>Gymnázium Čs. exilu 669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Informatika, informace</dc:title>
  <dc:creator>David Martinák</dc:creator>
  <cp:lastModifiedBy>David Martinák</cp:lastModifiedBy>
  <cp:revision>36</cp:revision>
  <dcterms:created xsi:type="dcterms:W3CDTF">2007-09-18T13:04:45Z</dcterms:created>
  <dcterms:modified xsi:type="dcterms:W3CDTF">2014-10-20T11:24:02Z</dcterms:modified>
</cp:coreProperties>
</file>